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2" r:id="rId15"/>
    <p:sldId id="273" r:id="rId16"/>
    <p:sldId id="282" r:id="rId17"/>
    <p:sldId id="283" r:id="rId18"/>
    <p:sldId id="284" r:id="rId19"/>
    <p:sldId id="274" r:id="rId20"/>
    <p:sldId id="275" r:id="rId21"/>
    <p:sldId id="276" r:id="rId22"/>
    <p:sldId id="278" r:id="rId23"/>
    <p:sldId id="280" r:id="rId24"/>
  </p:sldIdLst>
  <p:sldSz cx="9144000" cy="5143500" type="screen16x9"/>
  <p:notesSz cx="6858000" cy="9144000"/>
  <p:embeddedFontLst>
    <p:embeddedFont>
      <p:font typeface="Raleway Thin" pitchFamily="2" charset="0"/>
      <p:regular r:id="rId26"/>
      <p:bold r:id="rId27"/>
      <p:italic r:id="rId28"/>
      <p:boldItalic r:id="rId29"/>
    </p:embeddedFont>
    <p:embeddedFont>
      <p:font typeface="Satisfy" panose="020B0604020202020204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3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Lbl>
              <c:idx val="3"/>
              <c:tx>
                <c:rich>
                  <a:bodyPr/>
                  <a:lstStyle/>
                  <a:p>
                    <a:r>
                      <a:rPr lang="en-US"/>
                      <a:t>40%</a:t>
                    </a:r>
                    <a:endParaRPr lang="en-US" dirty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4-E90A-44E0-AAA6-7605F7E2A2A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Logistic Regression </c:v>
                </c:pt>
                <c:pt idx="1">
                  <c:v>Random Forest</c:v>
                </c:pt>
                <c:pt idx="2">
                  <c:v>SVM</c:v>
                </c:pt>
                <c:pt idx="3">
                  <c:v>KNeighbours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0.79</c:v>
                </c:pt>
                <c:pt idx="1">
                  <c:v>0.8</c:v>
                </c:pt>
                <c:pt idx="2">
                  <c:v>0.65</c:v>
                </c:pt>
                <c:pt idx="3" formatCode="General">
                  <c:v>0.42177999999999999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0A-44E0-AAA6-7605F7E2A2A5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994733071"/>
        <c:axId val="994736815"/>
      </c:barChart>
      <c:catAx>
        <c:axId val="9947330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4736815"/>
        <c:crosses val="autoZero"/>
        <c:auto val="1"/>
        <c:lblAlgn val="ctr"/>
        <c:lblOffset val="100"/>
        <c:noMultiLvlLbl val="0"/>
      </c:catAx>
      <c:valAx>
        <c:axId val="994736815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9947330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ad134fec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dad134fec1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ad134fec1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ad134fec1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ad134fec1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ad134fec1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ad134fec1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ad134fec1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dad134fec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dad134fec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dad134fec1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dad134fec1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ad134fec1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ad134fec1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95b23c0e8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95b23c0e8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201ee5e95_0_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201ee5e95_0_6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95a9d1452b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95a9d1452b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ad134fec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ad134fec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ad134fec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ad134fec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ad134fec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ad134fec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dad134fec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dad134fec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ad134fec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dad134fec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55300" y="848825"/>
            <a:ext cx="5850900" cy="1715100"/>
          </a:xfrm>
          <a:prstGeom prst="rect">
            <a:avLst/>
          </a:prstGeom>
          <a:effectLst>
            <a:outerShdw blurRad="14288" dist="28575" dir="2700000" algn="bl" rotWithShape="0">
              <a:srgbClr val="655A87">
                <a:alpha val="2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mplete" type="blank">
  <p:cSld name="BLANK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lateral">
  <p:cSld name="BLANK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82" y="0"/>
            <a:ext cx="48577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855300" y="344225"/>
            <a:ext cx="7433400" cy="1159800"/>
          </a:xfrm>
          <a:prstGeom prst="rect">
            <a:avLst/>
          </a:prstGeom>
          <a:effectLst>
            <a:outerShdw blurRad="14288" dist="19050" dir="2700000" algn="bl" rotWithShape="0">
              <a:srgbClr val="655A87">
                <a:alpha val="20000"/>
              </a:srgb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855300" y="1600929"/>
            <a:ext cx="7433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2000"/>
              <a:buNone/>
              <a:defRPr>
                <a:solidFill>
                  <a:srgbClr val="9283C0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82" y="0"/>
            <a:ext cx="48577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400000" y="880900"/>
            <a:ext cx="4601400" cy="3387600"/>
          </a:xfrm>
          <a:prstGeom prst="rect">
            <a:avLst/>
          </a:prstGeom>
          <a:effectLst>
            <a:outerShdw blurRad="14288" dist="19050" dir="2700000" algn="bl" rotWithShape="0">
              <a:srgbClr val="655A87">
                <a:alpha val="2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44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Satisfy"/>
              <a:buChar char="𖤓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marL="914400" lvl="1" indent="-457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𖡼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marL="1371600" lvl="2" indent="-457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𖡼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marL="1828800" lvl="3" indent="-457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●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marL="2286000" lvl="4" indent="-457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○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marL="2743200" lvl="5" indent="-457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■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marL="3200400" lvl="6" indent="-457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●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marL="3657600" lvl="7" indent="-457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○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marL="4114800" lvl="8" indent="-457200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600"/>
              <a:buFont typeface="Satisfy"/>
              <a:buChar char="■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855300" y="4910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14288" dist="19050" dir="2700000" algn="bl" rotWithShape="0">
              <a:srgbClr val="655A87">
                <a:alpha val="2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rPr>
              <a:t>“</a:t>
            </a:r>
            <a:endParaRPr sz="9600">
              <a:solidFill>
                <a:schemeClr val="lt1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855300" y="1506350"/>
            <a:ext cx="6110100" cy="283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𖤓"/>
              <a:defRPr/>
            </a:lvl1pPr>
            <a:lvl2pPr marL="914400" lvl="1" indent="-368300" rtl="0">
              <a:spcBef>
                <a:spcPts val="600"/>
              </a:spcBef>
              <a:spcAft>
                <a:spcPts val="0"/>
              </a:spcAft>
              <a:buSzPts val="2200"/>
              <a:buChar char="𖡼"/>
              <a:defRPr/>
            </a:lvl2pPr>
            <a:lvl3pPr marL="1371600" lvl="2" indent="-368300" rtl="0">
              <a:spcBef>
                <a:spcPts val="600"/>
              </a:spcBef>
              <a:spcAft>
                <a:spcPts val="0"/>
              </a:spcAft>
              <a:buSzPts val="2200"/>
              <a:buChar char="𖡼"/>
              <a:defRPr/>
            </a:lvl3pPr>
            <a:lvl4pPr marL="1828800" lvl="3" indent="-368300" rtl="0">
              <a:spcBef>
                <a:spcPts val="6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6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6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6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6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600"/>
              </a:spcBef>
              <a:spcAft>
                <a:spcPts val="6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855275" y="1506350"/>
            <a:ext cx="2854800" cy="311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𖤓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110568" y="1506350"/>
            <a:ext cx="2854800" cy="311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𖤓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823225" y="1506350"/>
            <a:ext cx="2137500" cy="311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𖤓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185438" y="1506350"/>
            <a:ext cx="2137500" cy="311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𖤓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547650" y="1506350"/>
            <a:ext cx="2137500" cy="311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𖤓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compact">
  <p:cSld name="TITLE_ONLY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0" y="50"/>
            <a:ext cx="6373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" name="Google Shape;45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04175" y="0"/>
            <a:ext cx="51398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0" y="50"/>
            <a:ext cx="6373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0" name="Google Shape;5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4175" y="0"/>
            <a:ext cx="51398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855300" y="4330100"/>
            <a:ext cx="74334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6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506350"/>
            <a:ext cx="6110100" cy="28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FD6EF"/>
              </a:buClr>
              <a:buSzPts val="2000"/>
              <a:buFont typeface="Raleway Thin"/>
              <a:buChar char="𖤓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lvl="1" indent="-3683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Raleway Thin"/>
              <a:buChar char="𖡼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lvl="2" indent="-3683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Raleway Thin"/>
              <a:buChar char="𖡼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lvl="3" indent="-3683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●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lvl="4" indent="-3683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○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lvl="5" indent="-3683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■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lvl="6" indent="-3683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●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lvl="7" indent="-3683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○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lvl="8" indent="-368300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200"/>
              <a:buFont typeface="Raleway Thin"/>
              <a:buChar char="■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algn="r" rtl="0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algn="r" rtl="0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algn="r" rtl="0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algn="r" rtl="0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algn="r" rtl="0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algn="r" rtl="0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algn="r" rtl="0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algn="r" rtl="0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775825" y="174174"/>
            <a:ext cx="7729500" cy="4212295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Sentiment Classification and Opinion Mining on Airlines Reviews</a:t>
            </a: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775825" y="3681050"/>
            <a:ext cx="3883200" cy="9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6482050" y="3408350"/>
            <a:ext cx="621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6384325" y="3681050"/>
            <a:ext cx="2121000" cy="9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8776E38-D43D-05A6-0066-38FB2DA1A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8177" y="4465983"/>
            <a:ext cx="1298344" cy="599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Decision Tree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xfrm>
            <a:off x="364325" y="1082300"/>
            <a:ext cx="4659300" cy="301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9283C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6550" algn="just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Decision tree algorithm belongs to the family of supervised learning algorithms.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goal of using a Decision tree is to create a training model that can be used to predict the class or value of the target variable by learning simple decision rules inferred from prior data(training data).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3300" y="1371139"/>
            <a:ext cx="3699775" cy="2293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Random Forest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24"/>
          <p:cNvSpPr txBox="1">
            <a:spLocks noGrp="1"/>
          </p:cNvSpPr>
          <p:nvPr>
            <p:ph type="body" idx="1"/>
          </p:nvPr>
        </p:nvSpPr>
        <p:spPr>
          <a:xfrm>
            <a:off x="855300" y="1506350"/>
            <a:ext cx="3569400" cy="11933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Random forest algorithm is a supervised learning algorithms which is used for both classification and regression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7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Accuracy: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7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7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dirty="0"/>
          </a:p>
        </p:txBody>
      </p:sp>
      <p:sp>
        <p:nvSpPr>
          <p:cNvPr id="152" name="Google Shape;152;p2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153" name="Google Shape;15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8686" y="925718"/>
            <a:ext cx="3569499" cy="27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B95F80-2A84-4EE6-AE5C-85DD1F3EFF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719" y="3365160"/>
            <a:ext cx="3850596" cy="9423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Logistic Regression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25"/>
          <p:cNvSpPr txBox="1">
            <a:spLocks noGrp="1"/>
          </p:cNvSpPr>
          <p:nvPr>
            <p:ph type="body" idx="1"/>
          </p:nvPr>
        </p:nvSpPr>
        <p:spPr>
          <a:xfrm>
            <a:off x="855275" y="1506350"/>
            <a:ext cx="3023700" cy="146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Logistic regression is a supervised learning algorithms which is used to predict the probability of target variable 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one of the simplest ML algorithms that can e used for various classification problems such as spam detection,cancer detection etc.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b="1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2EF3A3-D02A-4490-A104-8C21DEFFE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970" y="1838138"/>
            <a:ext cx="4434114" cy="156882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>
            <a:spLocks noGrp="1"/>
          </p:cNvSpPr>
          <p:nvPr>
            <p:ph type="body" idx="1"/>
          </p:nvPr>
        </p:nvSpPr>
        <p:spPr>
          <a:xfrm>
            <a:off x="855300" y="1232300"/>
            <a:ext cx="4224000" cy="345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7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SVM is nothing but the Support Vector Machine</a:t>
            </a:r>
            <a:endParaRPr sz="17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655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en" sz="17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SVM are supervised learning models with associated learning algorithms that analyze data for classification and regression analysis.</a:t>
            </a:r>
          </a:p>
          <a:p>
            <a:pPr marL="120650" lvl="0" indent="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r>
              <a:rPr lang="en" sz="17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Accuracy:</a:t>
            </a:r>
          </a:p>
          <a:p>
            <a:pPr marL="120650" lvl="0" indent="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700"/>
              <a:buNone/>
            </a:pPr>
            <a:endParaRPr sz="1700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17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SVM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2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6058" y="1034150"/>
            <a:ext cx="3759925" cy="283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3DFDAEA-ABF1-4D85-BB36-B761F024D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943" y="3512458"/>
            <a:ext cx="3759200" cy="142324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Applications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29"/>
          <p:cNvSpPr txBox="1">
            <a:spLocks noGrp="1"/>
          </p:cNvSpPr>
          <p:nvPr>
            <p:ph type="body" idx="1"/>
          </p:nvPr>
        </p:nvSpPr>
        <p:spPr>
          <a:xfrm>
            <a:off x="823225" y="1506350"/>
            <a:ext cx="5627700" cy="311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Gets Sentiment analysis offers organizations the ability to monitor various social media sites in real time and act accordingly.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Stock picking and lead to superior returns.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Consumer voice,brand reputation,online commerce.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Politics application.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600"/>
              </a:spcBef>
              <a:spcAft>
                <a:spcPts val="600"/>
              </a:spcAft>
              <a:buNone/>
            </a:pP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200038" scaled="0"/>
        </a:gra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ctrTitle" idx="4294967295"/>
          </p:nvPr>
        </p:nvSpPr>
        <p:spPr>
          <a:xfrm>
            <a:off x="793325" y="1264175"/>
            <a:ext cx="4833600" cy="1318200"/>
          </a:xfrm>
          <a:prstGeom prst="rect">
            <a:avLst/>
          </a:prstGeom>
          <a:effectLst>
            <a:outerShdw blurRad="14288" dist="19050" dir="2700000" algn="bl" rotWithShape="0">
              <a:srgbClr val="655A87">
                <a:alpha val="20000"/>
              </a:srgb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>
                <a:latin typeface="Times New Roman"/>
                <a:ea typeface="Times New Roman"/>
                <a:cs typeface="Times New Roman"/>
                <a:sym typeface="Times New Roman"/>
              </a:rPr>
              <a:t>Output</a:t>
            </a:r>
            <a:endParaRPr sz="6500">
              <a:solidFill>
                <a:srgbClr val="9283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30"/>
          <p:cNvSpPr/>
          <p:nvPr/>
        </p:nvSpPr>
        <p:spPr>
          <a:xfrm>
            <a:off x="6174366" y="1029625"/>
            <a:ext cx="478322" cy="464807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99" name="Google Shape;199;p30"/>
          <p:cNvSpPr/>
          <p:nvPr/>
        </p:nvSpPr>
        <p:spPr>
          <a:xfrm rot="2486991">
            <a:off x="5866778" y="3138614"/>
            <a:ext cx="340303" cy="330687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200" name="Google Shape;200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15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F89F4-5CD1-4C2E-B024-05CFA22A71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11" name="Google Shape;105;p18">
            <a:extLst>
              <a:ext uri="{FF2B5EF4-FFF2-40B4-BE49-F238E27FC236}">
                <a16:creationId xmlns:a16="http://schemas.microsoft.com/office/drawing/2014/main" id="{82F35AAB-6846-4163-81FD-0E938CBFC72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0017" y="324758"/>
            <a:ext cx="3600440" cy="2890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06;p18">
            <a:extLst>
              <a:ext uri="{FF2B5EF4-FFF2-40B4-BE49-F238E27FC236}">
                <a16:creationId xmlns:a16="http://schemas.microsoft.com/office/drawing/2014/main" id="{C6F59CD4-B0F6-4B2A-BDFB-301E0DACA1E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0695" y="2185257"/>
            <a:ext cx="3448039" cy="26851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36372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D1ADC-24B2-490F-AE3C-3BE7C0ACD2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11" name="Google Shape;107;p18">
            <a:extLst>
              <a:ext uri="{FF2B5EF4-FFF2-40B4-BE49-F238E27FC236}">
                <a16:creationId xmlns:a16="http://schemas.microsoft.com/office/drawing/2014/main" id="{53E994A7-8093-45F6-A6FB-C2E6AF40A9A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2801" y="645885"/>
            <a:ext cx="6966857" cy="35269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12523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100000"/>
              </a:schemeClr>
            </a:gs>
            <a:gs pos="100000">
              <a:schemeClr val="accent2">
                <a:lumMod val="86000"/>
              </a:schemeClr>
            </a:gs>
          </a:gsLst>
          <a:lin ang="16200038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1D43-D546-4B2B-BF3F-D75E2F6BC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Success Rate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2ABA2-49F1-4585-8604-F5B3B31267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84981B4-9CE8-4C3B-9FD4-7076F24191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3594890"/>
              </p:ext>
            </p:extLst>
          </p:nvPr>
        </p:nvGraphicFramePr>
        <p:xfrm>
          <a:off x="978194" y="1368704"/>
          <a:ext cx="5394252" cy="3611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10768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06" name="Google Shape;206;p31"/>
          <p:cNvSpPr txBox="1"/>
          <p:nvPr/>
        </p:nvSpPr>
        <p:spPr>
          <a:xfrm>
            <a:off x="857250" y="760800"/>
            <a:ext cx="5004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283C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07" name="Google Shape;207;p31"/>
          <p:cNvSpPr txBox="1"/>
          <p:nvPr/>
        </p:nvSpPr>
        <p:spPr>
          <a:xfrm>
            <a:off x="782250" y="471500"/>
            <a:ext cx="4425600" cy="6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9283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Positive</a:t>
            </a:r>
            <a:endParaRPr dirty="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08" name="Google Shape;20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4675" y="1216950"/>
            <a:ext cx="7123688" cy="367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List of Contents</a:t>
            </a:r>
            <a:endParaRPr>
              <a:solidFill>
                <a:srgbClr val="9283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3" name="Google Shape;73;p1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979125" y="1412925"/>
            <a:ext cx="6395400" cy="3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769575" y="860239"/>
            <a:ext cx="5515200" cy="3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</a:pPr>
            <a:endParaRPr sz="1800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solidFill>
                  <a:srgbClr val="404040"/>
                </a:solidFill>
              </a:rPr>
              <a:t>Aim Of The Project</a:t>
            </a:r>
            <a:endParaRPr sz="1800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solidFill>
                  <a:srgbClr val="404040"/>
                </a:solidFill>
              </a:rPr>
              <a:t>Block diagram</a:t>
            </a:r>
            <a:endParaRPr sz="1800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solidFill>
                  <a:srgbClr val="404040"/>
                </a:solidFill>
              </a:rPr>
              <a:t>Methodology</a:t>
            </a:r>
            <a:endParaRPr sz="1800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●"/>
            </a:pPr>
            <a:r>
              <a:rPr lang="en" sz="1800">
                <a:solidFill>
                  <a:srgbClr val="404040"/>
                </a:solidFill>
              </a:rPr>
              <a:t>Flow </a:t>
            </a:r>
            <a:r>
              <a:rPr lang="en-IN" sz="1800">
                <a:solidFill>
                  <a:srgbClr val="404040"/>
                </a:solidFill>
              </a:rPr>
              <a:t>chart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●"/>
            </a:pPr>
            <a:r>
              <a:rPr lang="en-IN" sz="1800">
                <a:solidFill>
                  <a:srgbClr val="404040"/>
                </a:solidFill>
              </a:rPr>
              <a:t>Algorithms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●"/>
            </a:pPr>
            <a:r>
              <a:rPr lang="en-IN" sz="1800">
                <a:solidFill>
                  <a:srgbClr val="404040"/>
                </a:solidFill>
              </a:rPr>
              <a:t>Applications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●"/>
            </a:pPr>
            <a:r>
              <a:rPr lang="en-IN" sz="1800">
                <a:solidFill>
                  <a:srgbClr val="404040"/>
                </a:solidFill>
              </a:rPr>
              <a:t>Output</a:t>
            </a:r>
            <a:endParaRPr sz="1800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solidFill>
                  <a:srgbClr val="404040"/>
                </a:solidFill>
              </a:rPr>
              <a:t>Conclusion</a:t>
            </a:r>
            <a:endParaRPr sz="1800">
              <a:solidFill>
                <a:srgbClr val="404040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 txBox="1">
            <a:spLocks noGrp="1"/>
          </p:cNvSpPr>
          <p:nvPr>
            <p:ph type="title"/>
          </p:nvPr>
        </p:nvSpPr>
        <p:spPr>
          <a:xfrm>
            <a:off x="718575" y="495025"/>
            <a:ext cx="3286500" cy="565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Neutral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" name="Google Shape;214;p3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215" name="Google Shape;21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9675" y="1191800"/>
            <a:ext cx="7359498" cy="377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 txBox="1">
            <a:spLocks noGrp="1"/>
          </p:cNvSpPr>
          <p:nvPr>
            <p:ph type="title"/>
          </p:nvPr>
        </p:nvSpPr>
        <p:spPr>
          <a:xfrm>
            <a:off x="686425" y="366450"/>
            <a:ext cx="3286500" cy="565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Negative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222" name="Google Shape;22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825" y="1060825"/>
            <a:ext cx="7323078" cy="377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5" name="Google Shape;235;p35"/>
          <p:cNvSpPr txBox="1">
            <a:spLocks noGrp="1"/>
          </p:cNvSpPr>
          <p:nvPr>
            <p:ph type="body" idx="1"/>
          </p:nvPr>
        </p:nvSpPr>
        <p:spPr>
          <a:xfrm>
            <a:off x="855300" y="1506350"/>
            <a:ext cx="6110100" cy="332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36550" algn="just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Sentiment analysis is a trend to understand the needs of the mass public.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had considered the sentiment of the people towards the airlines industry and trackled the recent issues of Airlines and how the public feels about it.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9292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800">
                <a:solidFill>
                  <a:srgbClr val="292929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endParaRPr sz="1800">
              <a:solidFill>
                <a:srgbClr val="29292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6" name="Google Shape;236;p3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7"/>
          <p:cNvSpPr txBox="1">
            <a:spLocks noGrp="1"/>
          </p:cNvSpPr>
          <p:nvPr>
            <p:ph type="ctrTitle" idx="4294967295"/>
          </p:nvPr>
        </p:nvSpPr>
        <p:spPr>
          <a:xfrm>
            <a:off x="2354950" y="619700"/>
            <a:ext cx="4697100" cy="184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Thank You</a:t>
            </a:r>
            <a:endParaRPr sz="6400"/>
          </a:p>
        </p:txBody>
      </p:sp>
      <p:sp>
        <p:nvSpPr>
          <p:cNvPr id="249" name="Google Shape;249;p3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250" name="Google Shape;25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Aim of The Project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855275" y="1506350"/>
            <a:ext cx="7031400" cy="14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just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main aim of sentiment classification is to analyze an online document such as a blog, comment, review and new items as a comprehensive statements and categories it as positive, negative and neutral.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0"/>
              </a:spcBef>
              <a:spcAft>
                <a:spcPts val="600"/>
              </a:spcAft>
              <a:buNone/>
            </a:pP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463" y="2989550"/>
            <a:ext cx="6201024" cy="204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Block Diagram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" name="Google Shape;96;p1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025" y="1963325"/>
            <a:ext cx="7272801" cy="25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>
            <a:off x="855275" y="1506350"/>
            <a:ext cx="2854800" cy="311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just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collection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Download dataset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preprocessing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Reading data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Data analysis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Data cleaning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287350" y="268075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Methodology continuation..</a:t>
            </a:r>
            <a:r>
              <a:rPr lang="en"/>
              <a:t>.</a:t>
            </a:r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1"/>
          </p:nvPr>
        </p:nvSpPr>
        <p:spPr>
          <a:xfrm>
            <a:off x="833850" y="757750"/>
            <a:ext cx="2854800" cy="391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just" rtl="0"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building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1.split the data into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train and test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2.apply algorithm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3.save the model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just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Application Building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1.create html page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2.build python code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1050" y="816775"/>
            <a:ext cx="5150551" cy="33240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490950" y="193075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Methodology continuation..</a:t>
            </a:r>
            <a:r>
              <a:rPr lang="en"/>
              <a:t>.</a:t>
            </a:r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225" y="1009675"/>
            <a:ext cx="6383650" cy="36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671002" y="226400"/>
            <a:ext cx="6110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Flow Chart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2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C54F59A-661E-4F1E-AB69-2C2507B20250}"/>
              </a:ext>
            </a:extLst>
          </p:cNvPr>
          <p:cNvSpPr/>
          <p:nvPr/>
        </p:nvSpPr>
        <p:spPr>
          <a:xfrm>
            <a:off x="3428340" y="436802"/>
            <a:ext cx="893135" cy="2314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Start</a:t>
            </a:r>
            <a:endParaRPr lang="en-IN" sz="1200" dirty="0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7C3A4DEA-E6CE-4938-ADD9-7313D68194CD}"/>
              </a:ext>
            </a:extLst>
          </p:cNvPr>
          <p:cNvSpPr/>
          <p:nvPr/>
        </p:nvSpPr>
        <p:spPr>
          <a:xfrm>
            <a:off x="3851870" y="680472"/>
            <a:ext cx="85060" cy="2137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5EADFFE9-E17F-418D-9915-44EA3514663C}"/>
              </a:ext>
            </a:extLst>
          </p:cNvPr>
          <p:cNvSpPr/>
          <p:nvPr/>
        </p:nvSpPr>
        <p:spPr>
          <a:xfrm>
            <a:off x="3428340" y="933545"/>
            <a:ext cx="971107" cy="459666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Enter Twitter Search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7E6B2CFB-D07C-4F00-AB27-5A33BE297F8B}"/>
              </a:ext>
            </a:extLst>
          </p:cNvPr>
          <p:cNvSpPr/>
          <p:nvPr/>
        </p:nvSpPr>
        <p:spPr>
          <a:xfrm>
            <a:off x="3868271" y="1420425"/>
            <a:ext cx="85060" cy="2137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0AEC4E-FFE3-459B-B418-2710F05B16FF}"/>
              </a:ext>
            </a:extLst>
          </p:cNvPr>
          <p:cNvSpPr/>
          <p:nvPr/>
        </p:nvSpPr>
        <p:spPr>
          <a:xfrm>
            <a:off x="3454262" y="1658543"/>
            <a:ext cx="932120" cy="5189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Enter Data from twitter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C72DBDFE-2F44-44F5-8D2E-559B84D0013B}"/>
              </a:ext>
            </a:extLst>
          </p:cNvPr>
          <p:cNvSpPr/>
          <p:nvPr/>
        </p:nvSpPr>
        <p:spPr>
          <a:xfrm>
            <a:off x="3868271" y="2209488"/>
            <a:ext cx="85060" cy="2137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BB8110-7696-41A7-9F33-59E2E9FDCEDD}"/>
              </a:ext>
            </a:extLst>
          </p:cNvPr>
          <p:cNvSpPr/>
          <p:nvPr/>
        </p:nvSpPr>
        <p:spPr>
          <a:xfrm>
            <a:off x="3464895" y="2456077"/>
            <a:ext cx="932120" cy="425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Process tweet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AEC4BE8-C215-4B40-AA1F-03A6BA2E4E87}"/>
              </a:ext>
            </a:extLst>
          </p:cNvPr>
          <p:cNvSpPr/>
          <p:nvPr/>
        </p:nvSpPr>
        <p:spPr>
          <a:xfrm>
            <a:off x="4422936" y="2658573"/>
            <a:ext cx="218628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FD6148-4361-4B67-9705-9C9AC81F10EC}"/>
              </a:ext>
            </a:extLst>
          </p:cNvPr>
          <p:cNvSpPr/>
          <p:nvPr/>
        </p:nvSpPr>
        <p:spPr>
          <a:xfrm>
            <a:off x="4667485" y="2456077"/>
            <a:ext cx="786809" cy="425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Extract features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98141FB-8346-4E00-ADDE-E1C3ADE26900}"/>
              </a:ext>
            </a:extLst>
          </p:cNvPr>
          <p:cNvSpPr/>
          <p:nvPr/>
        </p:nvSpPr>
        <p:spPr>
          <a:xfrm>
            <a:off x="5918091" y="2455070"/>
            <a:ext cx="900223" cy="425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Training data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876001-CB91-4F15-B0E6-1C9F09FC641C}"/>
              </a:ext>
            </a:extLst>
          </p:cNvPr>
          <p:cNvSpPr/>
          <p:nvPr/>
        </p:nvSpPr>
        <p:spPr>
          <a:xfrm>
            <a:off x="5231218" y="3199617"/>
            <a:ext cx="1063256" cy="295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Algorithm</a:t>
            </a:r>
            <a:endParaRPr lang="en-IN" sz="1200" dirty="0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C0203C92-58ED-4BA1-9F1C-CBF7F24362F8}"/>
              </a:ext>
            </a:extLst>
          </p:cNvPr>
          <p:cNvSpPr/>
          <p:nvPr/>
        </p:nvSpPr>
        <p:spPr>
          <a:xfrm>
            <a:off x="5316279" y="2909582"/>
            <a:ext cx="70885" cy="2582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23A4914E-77BF-4956-AEC9-A32ED16D74E5}"/>
              </a:ext>
            </a:extLst>
          </p:cNvPr>
          <p:cNvSpPr/>
          <p:nvPr/>
        </p:nvSpPr>
        <p:spPr>
          <a:xfrm>
            <a:off x="6069417" y="2914363"/>
            <a:ext cx="88604" cy="2582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49E307F8-CC1C-4E6A-8170-CD9BFE4D39F7}"/>
              </a:ext>
            </a:extLst>
          </p:cNvPr>
          <p:cNvSpPr/>
          <p:nvPr/>
        </p:nvSpPr>
        <p:spPr>
          <a:xfrm>
            <a:off x="5720316" y="3522095"/>
            <a:ext cx="85060" cy="1539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7DEDC2D-40FF-4F6D-917D-FFEC30E043F0}"/>
              </a:ext>
            </a:extLst>
          </p:cNvPr>
          <p:cNvSpPr/>
          <p:nvPr/>
        </p:nvSpPr>
        <p:spPr>
          <a:xfrm>
            <a:off x="4579088" y="3703084"/>
            <a:ext cx="2583432" cy="295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Connect to HTML page</a:t>
            </a:r>
            <a:endParaRPr lang="en-IN" sz="1200" dirty="0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D596310B-39F6-41E3-AE0B-CB3604D3ED59}"/>
              </a:ext>
            </a:extLst>
          </p:cNvPr>
          <p:cNvSpPr/>
          <p:nvPr/>
        </p:nvSpPr>
        <p:spPr>
          <a:xfrm>
            <a:off x="5720316" y="3999186"/>
            <a:ext cx="85060" cy="2137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Flowchart: Data 27">
            <a:extLst>
              <a:ext uri="{FF2B5EF4-FFF2-40B4-BE49-F238E27FC236}">
                <a16:creationId xmlns:a16="http://schemas.microsoft.com/office/drawing/2014/main" id="{3D614BD4-C69A-4ED4-99E6-D7D6D7EF3A37}"/>
              </a:ext>
            </a:extLst>
          </p:cNvPr>
          <p:cNvSpPr/>
          <p:nvPr/>
        </p:nvSpPr>
        <p:spPr>
          <a:xfrm>
            <a:off x="5174511" y="4252107"/>
            <a:ext cx="1261730" cy="402693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Display Result</a:t>
            </a:r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5F2D3C6A-3C49-4BA7-A53E-13F7A5C0B674}"/>
              </a:ext>
            </a:extLst>
          </p:cNvPr>
          <p:cNvSpPr/>
          <p:nvPr/>
        </p:nvSpPr>
        <p:spPr>
          <a:xfrm>
            <a:off x="5805376" y="3676078"/>
            <a:ext cx="45719" cy="457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B460C856-433A-4BFF-85CC-E1AF7BFD4DBF}"/>
              </a:ext>
            </a:extLst>
          </p:cNvPr>
          <p:cNvSpPr/>
          <p:nvPr/>
        </p:nvSpPr>
        <p:spPr>
          <a:xfrm>
            <a:off x="5720316" y="4686719"/>
            <a:ext cx="85060" cy="1539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371240C-4529-4D43-8B18-C984E9B221A8}"/>
              </a:ext>
            </a:extLst>
          </p:cNvPr>
          <p:cNvSpPr/>
          <p:nvPr/>
        </p:nvSpPr>
        <p:spPr>
          <a:xfrm>
            <a:off x="5454294" y="4840702"/>
            <a:ext cx="643268" cy="226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End</a:t>
            </a:r>
            <a:endParaRPr lang="en-IN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200038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>
            <a:spLocks noGrp="1"/>
          </p:cNvSpPr>
          <p:nvPr>
            <p:ph type="ctrTitle" idx="4294967295"/>
          </p:nvPr>
        </p:nvSpPr>
        <p:spPr>
          <a:xfrm>
            <a:off x="793325" y="1264175"/>
            <a:ext cx="4833600" cy="1318200"/>
          </a:xfrm>
          <a:prstGeom prst="rect">
            <a:avLst/>
          </a:prstGeom>
          <a:effectLst>
            <a:outerShdw blurRad="14288" dist="19050" dir="2700000" algn="bl" rotWithShape="0">
              <a:srgbClr val="655A87">
                <a:alpha val="20000"/>
              </a:srgb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>
                <a:latin typeface="Times New Roman"/>
                <a:ea typeface="Times New Roman"/>
                <a:cs typeface="Times New Roman"/>
                <a:sym typeface="Times New Roman"/>
              </a:rPr>
              <a:t>Algorithms</a:t>
            </a:r>
            <a:endParaRPr sz="6500">
              <a:solidFill>
                <a:srgbClr val="9283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22"/>
          <p:cNvSpPr/>
          <p:nvPr/>
        </p:nvSpPr>
        <p:spPr>
          <a:xfrm>
            <a:off x="6174366" y="1029625"/>
            <a:ext cx="478322" cy="464807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36" name="Google Shape;136;p22"/>
          <p:cNvSpPr/>
          <p:nvPr/>
        </p:nvSpPr>
        <p:spPr>
          <a:xfrm rot="2486991">
            <a:off x="5866778" y="3138614"/>
            <a:ext cx="340303" cy="330687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37" name="Google Shape;137;p2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9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desCarnival base template">
  <a:themeElements>
    <a:clrScheme name="Custom 347">
      <a:dk1>
        <a:srgbClr val="322B3A"/>
      </a:dk1>
      <a:lt1>
        <a:srgbClr val="FFFFFF"/>
      </a:lt1>
      <a:dk2>
        <a:srgbClr val="B6B4BE"/>
      </a:dk2>
      <a:lt2>
        <a:srgbClr val="F1ECEE"/>
      </a:lt2>
      <a:accent1>
        <a:srgbClr val="ECA3BD"/>
      </a:accent1>
      <a:accent2>
        <a:srgbClr val="B9A9E9"/>
      </a:accent2>
      <a:accent3>
        <a:srgbClr val="A1CAF3"/>
      </a:accent3>
      <a:accent4>
        <a:srgbClr val="A9E9D5"/>
      </a:accent4>
      <a:accent5>
        <a:srgbClr val="C3E299"/>
      </a:accent5>
      <a:accent6>
        <a:srgbClr val="F7DDAD"/>
      </a:accent6>
      <a:hlink>
        <a:srgbClr val="55406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414</Words>
  <Application>Microsoft Office PowerPoint</Application>
  <PresentationFormat>On-screen Show (16:9)</PresentationFormat>
  <Paragraphs>100</Paragraphs>
  <Slides>23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Satisfy</vt:lpstr>
      <vt:lpstr>Arial</vt:lpstr>
      <vt:lpstr>Times New Roman</vt:lpstr>
      <vt:lpstr>Raleway Thin</vt:lpstr>
      <vt:lpstr>SlidesCarnival base template</vt:lpstr>
      <vt:lpstr>Sentiment Classification and Opinion Mining on Airlines Reviews</vt:lpstr>
      <vt:lpstr>List of Contents</vt:lpstr>
      <vt:lpstr>Aim of The Project</vt:lpstr>
      <vt:lpstr>Block Diagram</vt:lpstr>
      <vt:lpstr>Methodology</vt:lpstr>
      <vt:lpstr>Methodology continuation...</vt:lpstr>
      <vt:lpstr>Methodology continuation...</vt:lpstr>
      <vt:lpstr>Flow Chart</vt:lpstr>
      <vt:lpstr>Algorithms</vt:lpstr>
      <vt:lpstr>Decision Tree</vt:lpstr>
      <vt:lpstr>Random Forest</vt:lpstr>
      <vt:lpstr>Logistic Regression</vt:lpstr>
      <vt:lpstr>SVM</vt:lpstr>
      <vt:lpstr>Applications</vt:lpstr>
      <vt:lpstr>Output</vt:lpstr>
      <vt:lpstr>PowerPoint Presentation</vt:lpstr>
      <vt:lpstr>PowerPoint Presentation</vt:lpstr>
      <vt:lpstr>Algorithm Success Rate</vt:lpstr>
      <vt:lpstr>PowerPoint Presentation</vt:lpstr>
      <vt:lpstr>Neutral</vt:lpstr>
      <vt:lpstr>Negative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Classification and Opinion Mining on Airlines Reviews</dc:title>
  <cp:lastModifiedBy>S MONI GAYATHRI</cp:lastModifiedBy>
  <cp:revision>14</cp:revision>
  <dcterms:modified xsi:type="dcterms:W3CDTF">2023-04-14T17:44:39Z</dcterms:modified>
</cp:coreProperties>
</file>